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sldIdLst>
    <p:sldId id="256" r:id="rId2"/>
    <p:sldId id="257" r:id="rId3"/>
    <p:sldId id="266" r:id="rId4"/>
    <p:sldId id="265" r:id="rId5"/>
    <p:sldId id="311" r:id="rId6"/>
    <p:sldId id="306" r:id="rId7"/>
    <p:sldId id="289" r:id="rId8"/>
    <p:sldId id="267" r:id="rId9"/>
    <p:sldId id="322" r:id="rId10"/>
    <p:sldId id="310" r:id="rId11"/>
    <p:sldId id="324" r:id="rId12"/>
    <p:sldId id="283" r:id="rId13"/>
    <p:sldId id="294" r:id="rId14"/>
    <p:sldId id="329" r:id="rId15"/>
    <p:sldId id="323" r:id="rId16"/>
    <p:sldId id="327" r:id="rId17"/>
    <p:sldId id="334" r:id="rId18"/>
    <p:sldId id="336" r:id="rId19"/>
    <p:sldId id="335" r:id="rId20"/>
    <p:sldId id="333" r:id="rId21"/>
    <p:sldId id="332" r:id="rId22"/>
    <p:sldId id="331" r:id="rId23"/>
    <p:sldId id="337" r:id="rId24"/>
    <p:sldId id="325" r:id="rId25"/>
    <p:sldId id="326" r:id="rId26"/>
    <p:sldId id="315" r:id="rId27"/>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A7DFD9C-5385-44C9-87D7-65456A24DE10}" type="datetimeFigureOut">
              <a:rPr lang="en-GB" smtClean="0"/>
              <a:t>08/07/21</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DF4FC46-816B-4ADB-9B02-EB7DB72C6F53}" type="slidenum">
              <a:rPr lang="en-GB" smtClean="0"/>
              <a:t>‹#›</a:t>
            </a:fld>
            <a:endParaRPr lang="en-GB"/>
          </a:p>
        </p:txBody>
      </p:sp>
    </p:spTree>
    <p:extLst>
      <p:ext uri="{BB962C8B-B14F-4D97-AF65-F5344CB8AC3E}">
        <p14:creationId xmlns:p14="http://schemas.microsoft.com/office/powerpoint/2010/main" val="2495446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Deadlines for these…..</a:t>
            </a:r>
          </a:p>
        </p:txBody>
      </p:sp>
      <p:sp>
        <p:nvSpPr>
          <p:cNvPr id="4" name="Slide Number Placeholder 3"/>
          <p:cNvSpPr>
            <a:spLocks noGrp="1"/>
          </p:cNvSpPr>
          <p:nvPr>
            <p:ph type="sldNum" sz="quarter" idx="10"/>
          </p:nvPr>
        </p:nvSpPr>
        <p:spPr/>
        <p:txBody>
          <a:bodyPr/>
          <a:lstStyle/>
          <a:p>
            <a:fld id="{5E644D15-90EB-404C-B156-D13ED4064606}" type="slidenum">
              <a:rPr lang="en-GB" smtClean="0"/>
              <a:t>7</a:t>
            </a:fld>
            <a:endParaRPr lang="en-GB"/>
          </a:p>
        </p:txBody>
      </p:sp>
    </p:spTree>
    <p:extLst>
      <p:ext uri="{BB962C8B-B14F-4D97-AF65-F5344CB8AC3E}">
        <p14:creationId xmlns:p14="http://schemas.microsoft.com/office/powerpoint/2010/main" val="4065357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E644D15-90EB-404C-B156-D13ED4064606}" type="slidenum">
              <a:rPr lang="en-GB" smtClean="0"/>
              <a:t>26</a:t>
            </a:fld>
            <a:endParaRPr lang="en-GB"/>
          </a:p>
        </p:txBody>
      </p:sp>
    </p:spTree>
    <p:extLst>
      <p:ext uri="{BB962C8B-B14F-4D97-AF65-F5344CB8AC3E}">
        <p14:creationId xmlns:p14="http://schemas.microsoft.com/office/powerpoint/2010/main" val="1932846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9CE173CE-1204-44C9-81BE-FCDB29539FF7}" type="slidenum">
              <a:rPr lang="en-GB"/>
              <a:pPr>
                <a:defRPr/>
              </a:pPr>
              <a:t>‹#›</a:t>
            </a:fld>
            <a:endParaRPr lang="en-GB" dirty="0"/>
          </a:p>
        </p:txBody>
      </p:sp>
    </p:spTree>
    <p:extLst>
      <p:ext uri="{BB962C8B-B14F-4D97-AF65-F5344CB8AC3E}">
        <p14:creationId xmlns:p14="http://schemas.microsoft.com/office/powerpoint/2010/main" val="34756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554C149F-A908-4CE2-AC1E-194E9469052B}" type="slidenum">
              <a:rPr lang="en-GB"/>
              <a:pPr>
                <a:defRPr/>
              </a:pPr>
              <a:t>‹#›</a:t>
            </a:fld>
            <a:endParaRPr lang="en-GB" dirty="0"/>
          </a:p>
        </p:txBody>
      </p:sp>
    </p:spTree>
    <p:extLst>
      <p:ext uri="{BB962C8B-B14F-4D97-AF65-F5344CB8AC3E}">
        <p14:creationId xmlns:p14="http://schemas.microsoft.com/office/powerpoint/2010/main" val="242817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2CE36EB-7C79-4E3F-A158-22F06AEE8449}" type="slidenum">
              <a:rPr lang="en-GB"/>
              <a:pPr>
                <a:defRPr/>
              </a:pPr>
              <a:t>‹#›</a:t>
            </a:fld>
            <a:endParaRPr lang="en-GB" dirty="0"/>
          </a:p>
        </p:txBody>
      </p:sp>
    </p:spTree>
    <p:extLst>
      <p:ext uri="{BB962C8B-B14F-4D97-AF65-F5344CB8AC3E}">
        <p14:creationId xmlns:p14="http://schemas.microsoft.com/office/powerpoint/2010/main" val="3504126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61C0CAC3-5F56-466B-A571-4EF814EDBC78}" type="slidenum">
              <a:rPr lang="en-GB"/>
              <a:pPr>
                <a:defRPr/>
              </a:pPr>
              <a:t>‹#›</a:t>
            </a:fld>
            <a:endParaRPr lang="en-GB" dirty="0"/>
          </a:p>
        </p:txBody>
      </p:sp>
    </p:spTree>
    <p:extLst>
      <p:ext uri="{BB962C8B-B14F-4D97-AF65-F5344CB8AC3E}">
        <p14:creationId xmlns:p14="http://schemas.microsoft.com/office/powerpoint/2010/main" val="3753923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6C6307E-E627-4677-A67E-7A4E56A84AC5}" type="slidenum">
              <a:rPr lang="en-GB"/>
              <a:pPr>
                <a:defRPr/>
              </a:pPr>
              <a:t>‹#›</a:t>
            </a:fld>
            <a:endParaRPr lang="en-GB" dirty="0"/>
          </a:p>
        </p:txBody>
      </p:sp>
    </p:spTree>
    <p:extLst>
      <p:ext uri="{BB962C8B-B14F-4D97-AF65-F5344CB8AC3E}">
        <p14:creationId xmlns:p14="http://schemas.microsoft.com/office/powerpoint/2010/main" val="2266810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28F220A-4386-4071-BD30-D2C029A3E25B}" type="slidenum">
              <a:rPr lang="en-GB"/>
              <a:pPr>
                <a:defRPr/>
              </a:pPr>
              <a:t>‹#›</a:t>
            </a:fld>
            <a:endParaRPr lang="en-GB" dirty="0"/>
          </a:p>
        </p:txBody>
      </p:sp>
    </p:spTree>
    <p:extLst>
      <p:ext uri="{BB962C8B-B14F-4D97-AF65-F5344CB8AC3E}">
        <p14:creationId xmlns:p14="http://schemas.microsoft.com/office/powerpoint/2010/main" val="181528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88E367D-D3CC-492E-AD21-C4DFC798709C}" type="slidenum">
              <a:rPr lang="en-GB"/>
              <a:pPr>
                <a:defRPr/>
              </a:pPr>
              <a:t>‹#›</a:t>
            </a:fld>
            <a:endParaRPr lang="en-GB" dirty="0"/>
          </a:p>
        </p:txBody>
      </p:sp>
    </p:spTree>
    <p:extLst>
      <p:ext uri="{BB962C8B-B14F-4D97-AF65-F5344CB8AC3E}">
        <p14:creationId xmlns:p14="http://schemas.microsoft.com/office/powerpoint/2010/main" val="352120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B1493DED-B283-44BE-9049-4B2555BE1B9E}" type="slidenum">
              <a:rPr lang="en-GB"/>
              <a:pPr>
                <a:defRPr/>
              </a:pPr>
              <a:t>‹#›</a:t>
            </a:fld>
            <a:endParaRPr lang="en-GB" dirty="0"/>
          </a:p>
        </p:txBody>
      </p:sp>
    </p:spTree>
    <p:extLst>
      <p:ext uri="{BB962C8B-B14F-4D97-AF65-F5344CB8AC3E}">
        <p14:creationId xmlns:p14="http://schemas.microsoft.com/office/powerpoint/2010/main" val="4209925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0B505ACA-4BE5-473B-9671-868B04789781}" type="slidenum">
              <a:rPr lang="en-GB"/>
              <a:pPr>
                <a:defRPr/>
              </a:pPr>
              <a:t>‹#›</a:t>
            </a:fld>
            <a:endParaRPr lang="en-GB" dirty="0"/>
          </a:p>
        </p:txBody>
      </p:sp>
    </p:spTree>
    <p:extLst>
      <p:ext uri="{BB962C8B-B14F-4D97-AF65-F5344CB8AC3E}">
        <p14:creationId xmlns:p14="http://schemas.microsoft.com/office/powerpoint/2010/main" val="2058983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E80B5114-460A-4FF7-8350-B6A8FA6E6487}" type="slidenum">
              <a:rPr lang="en-GB"/>
              <a:pPr>
                <a:defRPr/>
              </a:pPr>
              <a:t>‹#›</a:t>
            </a:fld>
            <a:endParaRPr lang="en-GB" dirty="0"/>
          </a:p>
        </p:txBody>
      </p:sp>
    </p:spTree>
    <p:extLst>
      <p:ext uri="{BB962C8B-B14F-4D97-AF65-F5344CB8AC3E}">
        <p14:creationId xmlns:p14="http://schemas.microsoft.com/office/powerpoint/2010/main" val="4097301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19C6742-AC76-425F-8DEB-407BE95289C0}" type="slidenum">
              <a:rPr lang="en-GB"/>
              <a:pPr>
                <a:defRPr/>
              </a:pPr>
              <a:t>‹#›</a:t>
            </a:fld>
            <a:endParaRPr lang="en-GB" dirty="0"/>
          </a:p>
        </p:txBody>
      </p:sp>
    </p:spTree>
    <p:extLst>
      <p:ext uri="{BB962C8B-B14F-4D97-AF65-F5344CB8AC3E}">
        <p14:creationId xmlns:p14="http://schemas.microsoft.com/office/powerpoint/2010/main" val="389374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AC9CABFC-3488-4418-98DE-937379AF7DFC}" type="slidenum">
              <a:rPr lang="en-GB"/>
              <a:pPr>
                <a:defRPr/>
              </a:pPr>
              <a:t>‹#›</a:t>
            </a:fld>
            <a:endParaRPr lang="en-GB" dirty="0"/>
          </a:p>
        </p:txBody>
      </p:sp>
    </p:spTree>
    <p:extLst>
      <p:ext uri="{BB962C8B-B14F-4D97-AF65-F5344CB8AC3E}">
        <p14:creationId xmlns:p14="http://schemas.microsoft.com/office/powerpoint/2010/main" val="2008174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dirty="0"/>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dirty="0"/>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4CEDA7F6-AD05-46B0-9708-4EF954E42069}"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268760"/>
            <a:ext cx="7772400" cy="3168600"/>
          </a:xfrm>
        </p:spPr>
        <p:txBody>
          <a:bodyPr/>
          <a:lstStyle/>
          <a:p>
            <a:pPr eaLnBrk="1" hangingPunct="1"/>
            <a:br>
              <a:rPr lang="en-GB" sz="5400" dirty="0"/>
            </a:br>
            <a:r>
              <a:rPr lang="en-GB" sz="5400" dirty="0"/>
              <a:t>Meetings Procedures</a:t>
            </a:r>
            <a:br>
              <a:rPr lang="en-GB" sz="5400" dirty="0">
                <a:solidFill>
                  <a:srgbClr val="7030A0"/>
                </a:solidFill>
              </a:rPr>
            </a:br>
            <a:endParaRPr lang="en-GB" sz="5400" dirty="0">
              <a:solidFill>
                <a:srgbClr val="7030A0"/>
              </a:solidFill>
            </a:endParaRPr>
          </a:p>
        </p:txBody>
      </p:sp>
      <p:sp>
        <p:nvSpPr>
          <p:cNvPr id="2051" name="Rectangle 3"/>
          <p:cNvSpPr>
            <a:spLocks noGrp="1" noChangeArrowheads="1"/>
          </p:cNvSpPr>
          <p:nvPr>
            <p:ph type="subTitle" idx="1"/>
          </p:nvPr>
        </p:nvSpPr>
        <p:spPr>
          <a:xfrm>
            <a:off x="1475656" y="3356992"/>
            <a:ext cx="6400800" cy="2880320"/>
          </a:xfrm>
        </p:spPr>
        <p:txBody>
          <a:bodyPr/>
          <a:lstStyle/>
          <a:p>
            <a:pPr eaLnBrk="1" hangingPunct="1"/>
            <a:endParaRPr lang="en-GB" dirty="0"/>
          </a:p>
          <a:p>
            <a:pPr eaLnBrk="1" hangingPunct="1"/>
            <a:r>
              <a:rPr lang="en-GB" dirty="0"/>
              <a:t>Mat Mander</a:t>
            </a:r>
          </a:p>
          <a:p>
            <a:pPr eaLnBrk="1" hangingPunct="1"/>
            <a:r>
              <a:rPr lang="en-GB" dirty="0"/>
              <a:t>Karen Strahan</a:t>
            </a:r>
          </a:p>
          <a:p>
            <a:pPr eaLnBrk="1" hangingPunct="1"/>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82762"/>
          </a:xfrm>
        </p:spPr>
        <p:txBody>
          <a:bodyPr/>
          <a:lstStyle/>
          <a:p>
            <a:pPr algn="l"/>
            <a:r>
              <a:rPr lang="en-GB" sz="4000" b="1" dirty="0"/>
              <a:t>Speaking Order at </a:t>
            </a:r>
            <a:br>
              <a:rPr lang="en-GB" sz="4000" b="1" dirty="0"/>
            </a:br>
            <a:r>
              <a:rPr lang="en-GB" sz="4000" b="1" dirty="0"/>
              <a:t>Meetings</a:t>
            </a:r>
            <a:endParaRPr lang="en-GB" sz="4000" dirty="0"/>
          </a:p>
        </p:txBody>
      </p:sp>
      <p:sp>
        <p:nvSpPr>
          <p:cNvPr id="3" name="Content Placeholder 2"/>
          <p:cNvSpPr>
            <a:spLocks noGrp="1"/>
          </p:cNvSpPr>
          <p:nvPr>
            <p:ph idx="1"/>
          </p:nvPr>
        </p:nvSpPr>
        <p:spPr>
          <a:xfrm>
            <a:off x="395536" y="1628800"/>
            <a:ext cx="8352928" cy="4709120"/>
          </a:xfrm>
        </p:spPr>
        <p:txBody>
          <a:bodyPr/>
          <a:lstStyle/>
          <a:p>
            <a:pPr marL="0" indent="0">
              <a:buNone/>
            </a:pPr>
            <a:endParaRPr lang="en-GB" dirty="0"/>
          </a:p>
          <a:p>
            <a:pPr marL="0" indent="0">
              <a:buNone/>
            </a:pPr>
            <a:endParaRPr lang="en-GB" dirty="0"/>
          </a:p>
          <a:p>
            <a:r>
              <a:rPr lang="en-GB" dirty="0"/>
              <a:t>The proposer of a motion / amendment</a:t>
            </a:r>
          </a:p>
          <a:p>
            <a:r>
              <a:rPr lang="en-GB" dirty="0"/>
              <a:t>The seconder of any motion / amendment</a:t>
            </a:r>
          </a:p>
          <a:p>
            <a:r>
              <a:rPr lang="en-GB" dirty="0"/>
              <a:t>Authority Members in the order in which they indicate their wish to speak - debate </a:t>
            </a:r>
          </a:p>
          <a:p>
            <a:r>
              <a:rPr lang="en-GB" dirty="0"/>
              <a:t>The proposer of the motion / amendment, exercising their right of reply </a:t>
            </a:r>
          </a:p>
          <a:p>
            <a:pPr marL="0" indent="0">
              <a:buNone/>
            </a:pPr>
            <a:endParaRPr lang="en-GB" dirty="0"/>
          </a:p>
        </p:txBody>
      </p:sp>
      <p:pic>
        <p:nvPicPr>
          <p:cNvPr id="6148" name="Picture 4" descr="C:\Users\karen.strahan\AppData\Local\Microsoft\Windows\INetCache\IE\KMT9ZNLX\speaking[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277938"/>
            <a:ext cx="1716224" cy="1502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74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Consideration of Report </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417638"/>
            <a:ext cx="8640960"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3000" kern="0" dirty="0"/>
              <a:t>A report containing an officer recommendation is simply that …. Advice / recommendation / a suggested way forward </a:t>
            </a:r>
          </a:p>
          <a:p>
            <a:r>
              <a:rPr lang="en-GB" sz="3000" kern="0" dirty="0"/>
              <a:t>Taking officer advice …..</a:t>
            </a:r>
          </a:p>
          <a:p>
            <a:r>
              <a:rPr lang="en-GB" sz="3000" kern="0" dirty="0"/>
              <a:t>It only becomes a motion when formally moved and duly seconded …..</a:t>
            </a:r>
          </a:p>
          <a:p>
            <a:r>
              <a:rPr lang="en-GB" sz="3000" kern="0" dirty="0"/>
              <a:t>Then the debate can commence</a:t>
            </a:r>
          </a:p>
          <a:p>
            <a:r>
              <a:rPr lang="en-GB" sz="3000" kern="0" dirty="0"/>
              <a:t>Often good practice to allow the author / chair to introduce / explain the report / proposal before any debate. </a:t>
            </a:r>
          </a:p>
          <a:p>
            <a:endParaRPr lang="en-GB" kern="0" dirty="0"/>
          </a:p>
          <a:p>
            <a:endParaRPr lang="en-GB" sz="2800" kern="0" dirty="0"/>
          </a:p>
          <a:p>
            <a:endParaRPr lang="en-GB" kern="0" dirty="0"/>
          </a:p>
        </p:txBody>
      </p:sp>
    </p:spTree>
    <p:extLst>
      <p:ext uri="{BB962C8B-B14F-4D97-AF65-F5344CB8AC3E}">
        <p14:creationId xmlns:p14="http://schemas.microsoft.com/office/powerpoint/2010/main" val="1620839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sz="3500" dirty="0">
                <a:solidFill>
                  <a:srgbClr val="7030A0"/>
                </a:solidFill>
              </a:rPr>
              <a:t>Overarching Rules of Debate</a:t>
            </a:r>
          </a:p>
        </p:txBody>
      </p:sp>
      <p:sp>
        <p:nvSpPr>
          <p:cNvPr id="3" name="Content Placeholder 2"/>
          <p:cNvSpPr>
            <a:spLocks noGrp="1"/>
          </p:cNvSpPr>
          <p:nvPr>
            <p:ph idx="1"/>
          </p:nvPr>
        </p:nvSpPr>
        <p:spPr>
          <a:xfrm>
            <a:off x="323528" y="1340768"/>
            <a:ext cx="8640960" cy="5242594"/>
          </a:xfrm>
        </p:spPr>
        <p:txBody>
          <a:bodyPr/>
          <a:lstStyle/>
          <a:p>
            <a:r>
              <a:rPr lang="en-GB" sz="2400" dirty="0">
                <a:solidFill>
                  <a:srgbClr val="7030A0"/>
                </a:solidFill>
              </a:rPr>
              <a:t>Motions / amendments </a:t>
            </a:r>
            <a:r>
              <a:rPr lang="en-GB" sz="2400" b="1" u="sng" dirty="0">
                <a:solidFill>
                  <a:srgbClr val="7030A0"/>
                </a:solidFill>
              </a:rPr>
              <a:t>must</a:t>
            </a:r>
            <a:r>
              <a:rPr lang="en-GB" sz="2400" dirty="0">
                <a:solidFill>
                  <a:srgbClr val="7030A0"/>
                </a:solidFill>
              </a:rPr>
              <a:t> be formally moved and seconded. If not – they simply fall.</a:t>
            </a:r>
          </a:p>
          <a:p>
            <a:r>
              <a:rPr lang="en-GB" sz="2400" dirty="0">
                <a:solidFill>
                  <a:srgbClr val="7030A0"/>
                </a:solidFill>
              </a:rPr>
              <a:t>only consider one amendment at a time ..  (only Council/ Authority can suspend SOs to consider more than one) …. E.g. Budget meeting at DCC</a:t>
            </a:r>
          </a:p>
          <a:p>
            <a:r>
              <a:rPr lang="en-GB" sz="2400" dirty="0">
                <a:solidFill>
                  <a:srgbClr val="7030A0"/>
                </a:solidFill>
              </a:rPr>
              <a:t>if an amendment is carried it becomes substantive motion to be formally voted on .. or further amended.</a:t>
            </a:r>
          </a:p>
          <a:p>
            <a:r>
              <a:rPr lang="en-GB" sz="2400" dirty="0">
                <a:solidFill>
                  <a:srgbClr val="7030A0"/>
                </a:solidFill>
              </a:rPr>
              <a:t>but .. once a substantive motion is voted upon .. that’s it</a:t>
            </a:r>
          </a:p>
          <a:p>
            <a:r>
              <a:rPr lang="en-GB" sz="2400" dirty="0">
                <a:solidFill>
                  <a:srgbClr val="7030A0"/>
                </a:solidFill>
              </a:rPr>
              <a:t>Budget amendments – at DCC …submission is 3 days prior to meeting so alternative budgets can be checked to ensure they are compliant and workable – Authority could consider a similar procedure in annual review of standing orders.</a:t>
            </a:r>
          </a:p>
        </p:txBody>
      </p:sp>
    </p:spTree>
    <p:extLst>
      <p:ext uri="{BB962C8B-B14F-4D97-AF65-F5344CB8AC3E}">
        <p14:creationId xmlns:p14="http://schemas.microsoft.com/office/powerpoint/2010/main" val="3684751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Amendments </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124744"/>
            <a:ext cx="8640960" cy="55446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dirty="0"/>
              <a:t>An amendment must relate to a motion and can: </a:t>
            </a:r>
          </a:p>
          <a:p>
            <a:pPr lvl="1"/>
            <a:r>
              <a:rPr lang="en-GB" dirty="0"/>
              <a:t>refer the subject of debate to a committee for consideration or reconsideration</a:t>
            </a:r>
          </a:p>
          <a:p>
            <a:pPr lvl="1"/>
            <a:r>
              <a:rPr lang="en-GB" dirty="0"/>
              <a:t>leave out words</a:t>
            </a:r>
          </a:p>
          <a:p>
            <a:pPr lvl="1"/>
            <a:r>
              <a:rPr lang="en-GB" dirty="0"/>
              <a:t>leave out words and insert or add others </a:t>
            </a:r>
          </a:p>
          <a:p>
            <a:pPr lvl="1"/>
            <a:r>
              <a:rPr lang="en-GB" dirty="0"/>
              <a:t>insert or add words </a:t>
            </a:r>
          </a:p>
          <a:p>
            <a:r>
              <a:rPr lang="en-GB" dirty="0"/>
              <a:t>but must not introduce a substantially new proposal or give effect to the direct opposite of what was proposed in the original motion….you can always vote against ! </a:t>
            </a:r>
            <a:endParaRPr lang="en-GB" kern="0" dirty="0"/>
          </a:p>
          <a:p>
            <a:endParaRPr lang="en-GB" kern="0" dirty="0"/>
          </a:p>
          <a:p>
            <a:endParaRPr lang="en-GB" kern="0" dirty="0"/>
          </a:p>
          <a:p>
            <a:endParaRPr lang="en-GB" sz="2800" kern="0" dirty="0"/>
          </a:p>
          <a:p>
            <a:endParaRPr lang="en-GB" kern="0" dirty="0"/>
          </a:p>
        </p:txBody>
      </p:sp>
    </p:spTree>
    <p:extLst>
      <p:ext uri="{BB962C8B-B14F-4D97-AF65-F5344CB8AC3E}">
        <p14:creationId xmlns:p14="http://schemas.microsoft.com/office/powerpoint/2010/main" val="3160648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0574"/>
          </a:xfrm>
        </p:spPr>
        <p:txBody>
          <a:bodyPr/>
          <a:lstStyle/>
          <a:p>
            <a:pPr algn="l"/>
            <a:r>
              <a:rPr lang="en-GB" dirty="0">
                <a:solidFill>
                  <a:srgbClr val="7030A0"/>
                </a:solidFill>
              </a:rPr>
              <a:t>Voting</a:t>
            </a:r>
          </a:p>
        </p:txBody>
      </p:sp>
      <p:sp>
        <p:nvSpPr>
          <p:cNvPr id="3" name="Content Placeholder 2"/>
          <p:cNvSpPr>
            <a:spLocks noGrp="1"/>
          </p:cNvSpPr>
          <p:nvPr>
            <p:ph idx="1"/>
          </p:nvPr>
        </p:nvSpPr>
        <p:spPr>
          <a:xfrm>
            <a:off x="251520" y="1124744"/>
            <a:ext cx="8640960" cy="5544616"/>
          </a:xfrm>
        </p:spPr>
        <p:txBody>
          <a:bodyPr/>
          <a:lstStyle/>
          <a:p>
            <a:r>
              <a:rPr lang="en-GB" sz="3000" dirty="0">
                <a:solidFill>
                  <a:srgbClr val="7030A0"/>
                </a:solidFill>
              </a:rPr>
              <a:t>All are entitled to vote unless pecuniary interest – voting still permitted with a personal interest</a:t>
            </a:r>
          </a:p>
          <a:p>
            <a:r>
              <a:rPr lang="en-GB" sz="3000" dirty="0">
                <a:solidFill>
                  <a:srgbClr val="7030A0"/>
                </a:solidFill>
              </a:rPr>
              <a:t>Voting is usually by a show of hands………..unless the Chair or five Authority Members present at the Meeting request a recorded vote (will be recorded in the minutes of the meeting)</a:t>
            </a:r>
          </a:p>
          <a:p>
            <a:r>
              <a:rPr lang="en-GB" sz="3000" dirty="0">
                <a:solidFill>
                  <a:srgbClr val="7030A0"/>
                </a:solidFill>
              </a:rPr>
              <a:t>The motion / amendment will be deemed to be carried if it receives a simple majority of the votes of those present. </a:t>
            </a:r>
          </a:p>
          <a:p>
            <a:endParaRPr lang="en-GB" dirty="0"/>
          </a:p>
          <a:p>
            <a:endParaRPr lang="en-GB" sz="2500" dirty="0">
              <a:solidFill>
                <a:srgbClr val="7030A0"/>
              </a:solidFill>
            </a:endParaRPr>
          </a:p>
          <a:p>
            <a:endParaRPr lang="en-GB" dirty="0"/>
          </a:p>
          <a:p>
            <a:endParaRPr lang="en-GB" dirty="0"/>
          </a:p>
          <a:p>
            <a:endParaRPr lang="en-GB" dirty="0"/>
          </a:p>
          <a:p>
            <a:endParaRPr lang="en-GB" sz="2800" dirty="0"/>
          </a:p>
          <a:p>
            <a:endParaRPr lang="en-GB" dirty="0"/>
          </a:p>
        </p:txBody>
      </p:sp>
    </p:spTree>
    <p:extLst>
      <p:ext uri="{BB962C8B-B14F-4D97-AF65-F5344CB8AC3E}">
        <p14:creationId xmlns:p14="http://schemas.microsoft.com/office/powerpoint/2010/main" val="3087033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860574"/>
          </a:xfrm>
        </p:spPr>
        <p:txBody>
          <a:bodyPr/>
          <a:lstStyle/>
          <a:p>
            <a:pPr algn="l"/>
            <a:r>
              <a:rPr lang="en-GB" dirty="0">
                <a:solidFill>
                  <a:srgbClr val="7030A0"/>
                </a:solidFill>
              </a:rPr>
              <a:t>Voting (Continued)</a:t>
            </a:r>
          </a:p>
        </p:txBody>
      </p:sp>
      <p:sp>
        <p:nvSpPr>
          <p:cNvPr id="3" name="Content Placeholder 2"/>
          <p:cNvSpPr>
            <a:spLocks noGrp="1"/>
          </p:cNvSpPr>
          <p:nvPr>
            <p:ph idx="1"/>
          </p:nvPr>
        </p:nvSpPr>
        <p:spPr>
          <a:xfrm>
            <a:off x="261864" y="1124744"/>
            <a:ext cx="8640960" cy="5544616"/>
          </a:xfrm>
        </p:spPr>
        <p:txBody>
          <a:bodyPr/>
          <a:lstStyle/>
          <a:p>
            <a:endParaRPr lang="en-GB" sz="2500" dirty="0">
              <a:solidFill>
                <a:srgbClr val="7030A0"/>
              </a:solidFill>
            </a:endParaRPr>
          </a:p>
          <a:p>
            <a:r>
              <a:rPr lang="en-GB" sz="2800" dirty="0">
                <a:solidFill>
                  <a:srgbClr val="7030A0"/>
                </a:solidFill>
              </a:rPr>
              <a:t>Where an equal number of votes are cast for and against ……..the Chair will have a second or casting vote.</a:t>
            </a:r>
          </a:p>
          <a:p>
            <a:pPr marL="0" indent="0">
              <a:buNone/>
            </a:pPr>
            <a:endParaRPr lang="en-GB" sz="2800" dirty="0">
              <a:solidFill>
                <a:srgbClr val="7030A0"/>
              </a:solidFill>
            </a:endParaRPr>
          </a:p>
          <a:p>
            <a:r>
              <a:rPr lang="en-GB" sz="2800" dirty="0">
                <a:solidFill>
                  <a:srgbClr val="7030A0"/>
                </a:solidFill>
              </a:rPr>
              <a:t>All Members of the Authority can vote on the Budget. Where there is a move (a motion) to veto the total amount of the Authority’s expenses to be defrayed by individual councils for any particular financial year (S.180 (4) Marine and Coastal Access Act) only Council Members may vote on this.</a:t>
            </a:r>
          </a:p>
          <a:p>
            <a:endParaRPr lang="en-GB" dirty="0"/>
          </a:p>
          <a:p>
            <a:endParaRPr lang="en-GB" sz="2500" dirty="0">
              <a:solidFill>
                <a:srgbClr val="7030A0"/>
              </a:solidFill>
            </a:endParaRPr>
          </a:p>
          <a:p>
            <a:endParaRPr lang="en-GB" dirty="0"/>
          </a:p>
          <a:p>
            <a:endParaRPr lang="en-GB" dirty="0"/>
          </a:p>
          <a:p>
            <a:endParaRPr lang="en-GB" dirty="0"/>
          </a:p>
          <a:p>
            <a:endParaRPr lang="en-GB" sz="2800" dirty="0"/>
          </a:p>
          <a:p>
            <a:endParaRPr lang="en-GB" dirty="0"/>
          </a:p>
        </p:txBody>
      </p:sp>
    </p:spTree>
    <p:extLst>
      <p:ext uri="{BB962C8B-B14F-4D97-AF65-F5344CB8AC3E}">
        <p14:creationId xmlns:p14="http://schemas.microsoft.com/office/powerpoint/2010/main" val="947992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pPr algn="l"/>
            <a:r>
              <a:rPr lang="en-GB" dirty="0"/>
              <a:t>Case Study</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417638"/>
            <a:ext cx="8640960"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200" dirty="0"/>
              <a:t>Officer recommendation in a Report …..(after general introduction)</a:t>
            </a:r>
          </a:p>
          <a:p>
            <a:pPr marL="0" indent="0">
              <a:buNone/>
            </a:pPr>
            <a:endParaRPr lang="en-GB" sz="2200" i="1" dirty="0"/>
          </a:p>
          <a:p>
            <a:pPr marL="0" indent="0">
              <a:buNone/>
            </a:pPr>
            <a:r>
              <a:rPr lang="en-GB" sz="2200" i="1" dirty="0"/>
              <a:t>That the Devon &amp; Severn IFCA launches a new range of scones to be served with jam and then clotted cream on top</a:t>
            </a:r>
          </a:p>
          <a:p>
            <a:pPr marL="0" indent="0">
              <a:buNone/>
            </a:pPr>
            <a:endParaRPr lang="en-GB" sz="2200" dirty="0"/>
          </a:p>
          <a:p>
            <a:pPr marL="0" indent="0">
              <a:buNone/>
            </a:pPr>
            <a:r>
              <a:rPr lang="en-GB" sz="2200" dirty="0"/>
              <a:t>Chair may ask Members if they have questions etc / clarification points to be explained. </a:t>
            </a:r>
          </a:p>
          <a:p>
            <a:pPr marL="0" indent="0">
              <a:buNone/>
            </a:pPr>
            <a:endParaRPr lang="en-GB" sz="2200" dirty="0"/>
          </a:p>
          <a:p>
            <a:pPr marL="0" indent="0">
              <a:buNone/>
            </a:pPr>
            <a:r>
              <a:rPr lang="en-GB" sz="2200" dirty="0"/>
              <a:t>If this is moved and formally seconded it becomes the substantive motion for debate e.g. Chair and Vice move and second.</a:t>
            </a:r>
          </a:p>
          <a:p>
            <a:pPr marL="0" indent="0">
              <a:buNone/>
            </a:pPr>
            <a:endParaRPr lang="en-GB" sz="2200" kern="0" dirty="0"/>
          </a:p>
          <a:p>
            <a:pPr marL="0" indent="0">
              <a:buNone/>
            </a:pPr>
            <a:r>
              <a:rPr lang="en-GB" sz="2200" kern="0" dirty="0"/>
              <a:t>At this point the motion can be debated / or anyone can propose an amendment at any time during the debate.</a:t>
            </a:r>
          </a:p>
          <a:p>
            <a:pPr marL="0" indent="0">
              <a:buNone/>
            </a:pPr>
            <a:endParaRPr lang="en-GB" sz="2200" i="1" dirty="0"/>
          </a:p>
          <a:p>
            <a:pPr marL="0" indent="0">
              <a:buNone/>
            </a:pPr>
            <a:endParaRPr lang="en-GB" sz="2200" kern="0" dirty="0"/>
          </a:p>
          <a:p>
            <a:pPr marL="0" indent="0">
              <a:buNone/>
            </a:pPr>
            <a:endParaRPr lang="en-GB" kern="0" dirty="0"/>
          </a:p>
          <a:p>
            <a:pPr marL="0" indent="0">
              <a:buNone/>
            </a:pPr>
            <a:endParaRPr lang="en-GB" sz="2800" kern="0" dirty="0"/>
          </a:p>
          <a:p>
            <a:endParaRPr lang="en-GB" kern="0" dirty="0"/>
          </a:p>
        </p:txBody>
      </p:sp>
    </p:spTree>
    <p:extLst>
      <p:ext uri="{BB962C8B-B14F-4D97-AF65-F5344CB8AC3E}">
        <p14:creationId xmlns:p14="http://schemas.microsoft.com/office/powerpoint/2010/main" val="20107383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pPr algn="l"/>
            <a:r>
              <a:rPr lang="en-GB" dirty="0"/>
              <a:t>Case Study</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40669" y="1237320"/>
            <a:ext cx="8856984"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200" kern="0" dirty="0"/>
              <a:t>Process ……………..if no amendment</a:t>
            </a:r>
          </a:p>
          <a:p>
            <a:pPr marL="0" indent="0">
              <a:buNone/>
            </a:pPr>
            <a:endParaRPr lang="en-GB" sz="2200" kern="0" dirty="0"/>
          </a:p>
          <a:p>
            <a:pPr>
              <a:buFont typeface="Arial" panose="020B0604020202020204" pitchFamily="34" charset="0"/>
              <a:buChar char="•"/>
            </a:pPr>
            <a:r>
              <a:rPr lang="en-GB" sz="2200" kern="0" dirty="0"/>
              <a:t>debate the motion</a:t>
            </a:r>
          </a:p>
          <a:p>
            <a:pPr marL="0" indent="0">
              <a:buNone/>
            </a:pPr>
            <a:endParaRPr lang="en-GB" sz="2200" kern="0" dirty="0"/>
          </a:p>
          <a:p>
            <a:pPr>
              <a:buFont typeface="Arial" panose="020B0604020202020204" pitchFamily="34" charset="0"/>
              <a:buChar char="•"/>
            </a:pPr>
            <a:r>
              <a:rPr lang="en-GB" sz="2200" kern="0" dirty="0"/>
              <a:t>mover has the right of reply at end of debate (Chair in this case)</a:t>
            </a:r>
          </a:p>
          <a:p>
            <a:pPr marL="0" indent="0">
              <a:buNone/>
            </a:pPr>
            <a:endParaRPr lang="en-GB" sz="2200" kern="0" dirty="0"/>
          </a:p>
          <a:p>
            <a:pPr>
              <a:buFont typeface="Arial" panose="020B0604020202020204" pitchFamily="34" charset="0"/>
              <a:buChar char="•"/>
            </a:pPr>
            <a:r>
              <a:rPr lang="en-GB" sz="2200" kern="0" dirty="0"/>
              <a:t>vote </a:t>
            </a:r>
          </a:p>
          <a:p>
            <a:pPr lvl="1">
              <a:buFont typeface="Arial" panose="020B0604020202020204" pitchFamily="34" charset="0"/>
              <a:buChar char="•"/>
            </a:pPr>
            <a:r>
              <a:rPr lang="en-GB" sz="1800" kern="0" dirty="0"/>
              <a:t>carried – that becomes the resolution to be reflected in the minutes</a:t>
            </a:r>
          </a:p>
          <a:p>
            <a:pPr lvl="1">
              <a:buFont typeface="Arial" panose="020B0604020202020204" pitchFamily="34" charset="0"/>
              <a:buChar char="•"/>
            </a:pPr>
            <a:r>
              <a:rPr lang="en-GB" sz="1800" kern="0" dirty="0"/>
              <a:t>lost (if lost you have no motion on the table to the process can start again with another motion / proposal)</a:t>
            </a:r>
          </a:p>
          <a:p>
            <a:pPr marL="0" indent="0">
              <a:buNone/>
            </a:pPr>
            <a:endParaRPr lang="en-GB" sz="2200" kern="0" dirty="0"/>
          </a:p>
          <a:p>
            <a:pPr marL="0" indent="0">
              <a:buNone/>
            </a:pPr>
            <a:endParaRPr lang="en-GB" sz="2200" kern="0" dirty="0"/>
          </a:p>
          <a:p>
            <a:pPr marL="0" indent="0">
              <a:buNone/>
            </a:pPr>
            <a:endParaRPr lang="en-GB" kern="0" dirty="0"/>
          </a:p>
          <a:p>
            <a:pPr marL="0" indent="0">
              <a:buNone/>
            </a:pPr>
            <a:endParaRPr lang="en-GB" sz="2800" kern="0" dirty="0"/>
          </a:p>
          <a:p>
            <a:endParaRPr lang="en-GB" kern="0" dirty="0"/>
          </a:p>
        </p:txBody>
      </p:sp>
    </p:spTree>
    <p:extLst>
      <p:ext uri="{BB962C8B-B14F-4D97-AF65-F5344CB8AC3E}">
        <p14:creationId xmlns:p14="http://schemas.microsoft.com/office/powerpoint/2010/main" val="422276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pPr algn="l"/>
            <a:r>
              <a:rPr lang="en-GB" dirty="0"/>
              <a:t>Case Study</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40669" y="1237320"/>
            <a:ext cx="8856984"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200" kern="0" dirty="0"/>
              <a:t>Process …………….. amendment</a:t>
            </a:r>
          </a:p>
          <a:p>
            <a:pPr marL="0" indent="0">
              <a:buNone/>
            </a:pPr>
            <a:endParaRPr lang="en-GB" sz="2200" kern="0" dirty="0"/>
          </a:p>
          <a:p>
            <a:pPr>
              <a:buFont typeface="Arial" panose="020B0604020202020204" pitchFamily="34" charset="0"/>
              <a:buChar char="•"/>
            </a:pPr>
            <a:r>
              <a:rPr lang="en-GB" sz="2200" kern="0" dirty="0"/>
              <a:t>Someone can move an amendment – it must be seconded (if not it falls)</a:t>
            </a:r>
          </a:p>
          <a:p>
            <a:pPr>
              <a:buFont typeface="Arial" panose="020B0604020202020204" pitchFamily="34" charset="0"/>
              <a:buChar char="•"/>
            </a:pPr>
            <a:r>
              <a:rPr lang="en-GB" sz="2200" kern="0" dirty="0"/>
              <a:t>This can be moved at any point in the debate. </a:t>
            </a:r>
          </a:p>
          <a:p>
            <a:pPr>
              <a:buFont typeface="Arial" panose="020B0604020202020204" pitchFamily="34" charset="0"/>
              <a:buChar char="•"/>
            </a:pPr>
            <a:r>
              <a:rPr lang="en-GB" sz="2200" kern="0" dirty="0"/>
              <a:t>However, only one amendment must be debated at any one time and must follow the guidance reported earlier </a:t>
            </a:r>
          </a:p>
          <a:p>
            <a:pPr>
              <a:buFont typeface="Arial" panose="020B0604020202020204" pitchFamily="34" charset="0"/>
              <a:buChar char="•"/>
            </a:pPr>
            <a:r>
              <a:rPr lang="en-GB" sz="2200" kern="0" dirty="0"/>
              <a:t>suggested amendment </a:t>
            </a:r>
          </a:p>
          <a:p>
            <a:pPr lvl="1">
              <a:buFont typeface="Arial" panose="020B0604020202020204" pitchFamily="34" charset="0"/>
              <a:buChar char="•"/>
            </a:pPr>
            <a:r>
              <a:rPr lang="en-GB" sz="2200" i="1" dirty="0"/>
              <a:t>‘That the Devon &amp; Severn IFCA launches a new range of </a:t>
            </a:r>
            <a:r>
              <a:rPr lang="en-GB" sz="2200" i="1" dirty="0">
                <a:solidFill>
                  <a:srgbClr val="FF0000"/>
                </a:solidFill>
              </a:rPr>
              <a:t>fruit</a:t>
            </a:r>
            <a:r>
              <a:rPr lang="en-GB" sz="2200" i="1" dirty="0"/>
              <a:t> scones to be served with </a:t>
            </a:r>
            <a:r>
              <a:rPr lang="en-GB" sz="2200" i="1" dirty="0">
                <a:solidFill>
                  <a:srgbClr val="FF0000"/>
                </a:solidFill>
              </a:rPr>
              <a:t>clotted cream and then jam</a:t>
            </a:r>
            <a:r>
              <a:rPr lang="en-GB" sz="2200" i="1" dirty="0"/>
              <a:t> on top’</a:t>
            </a:r>
          </a:p>
          <a:p>
            <a:pPr marL="0" indent="0">
              <a:buNone/>
            </a:pPr>
            <a:endParaRPr lang="en-GB" sz="2200" kern="0" dirty="0"/>
          </a:p>
          <a:p>
            <a:pPr marL="0" indent="0">
              <a:buNone/>
            </a:pPr>
            <a:endParaRPr lang="en-GB" kern="0" dirty="0"/>
          </a:p>
          <a:p>
            <a:pPr marL="0" indent="0">
              <a:buNone/>
            </a:pPr>
            <a:endParaRPr lang="en-GB" sz="2800" kern="0" dirty="0"/>
          </a:p>
          <a:p>
            <a:endParaRPr lang="en-GB" kern="0" dirty="0"/>
          </a:p>
        </p:txBody>
      </p:sp>
    </p:spTree>
    <p:extLst>
      <p:ext uri="{BB962C8B-B14F-4D97-AF65-F5344CB8AC3E}">
        <p14:creationId xmlns:p14="http://schemas.microsoft.com/office/powerpoint/2010/main" val="2408652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pPr algn="l"/>
            <a:r>
              <a:rPr lang="en-GB" dirty="0"/>
              <a:t>Case Study</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417638"/>
            <a:ext cx="8640960"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200" kern="0" dirty="0"/>
              <a:t>Process …….. </a:t>
            </a:r>
          </a:p>
          <a:p>
            <a:pPr marL="0" indent="0">
              <a:buNone/>
            </a:pPr>
            <a:endParaRPr lang="en-GB" sz="2200" kern="0" dirty="0"/>
          </a:p>
          <a:p>
            <a:pPr>
              <a:buFont typeface="Arial" panose="020B0604020202020204" pitchFamily="34" charset="0"/>
              <a:buChar char="•"/>
            </a:pPr>
            <a:r>
              <a:rPr lang="en-GB" sz="2200" kern="0" dirty="0"/>
              <a:t>debate the amendment</a:t>
            </a:r>
          </a:p>
          <a:p>
            <a:pPr marL="0" indent="0">
              <a:buNone/>
            </a:pPr>
            <a:endParaRPr lang="en-GB" sz="2200" kern="0" dirty="0"/>
          </a:p>
          <a:p>
            <a:pPr>
              <a:buFont typeface="Arial" panose="020B0604020202020204" pitchFamily="34" charset="0"/>
              <a:buChar char="•"/>
            </a:pPr>
            <a:r>
              <a:rPr lang="en-GB" sz="2200" kern="0" dirty="0"/>
              <a:t>mover of amendment has the right of reply</a:t>
            </a:r>
          </a:p>
          <a:p>
            <a:pPr marL="0" indent="0">
              <a:buNone/>
            </a:pPr>
            <a:endParaRPr lang="en-GB" sz="2200" kern="0" dirty="0"/>
          </a:p>
          <a:p>
            <a:pPr>
              <a:buFont typeface="Arial" panose="020B0604020202020204" pitchFamily="34" charset="0"/>
              <a:buChar char="•"/>
            </a:pPr>
            <a:r>
              <a:rPr lang="en-GB" sz="2200" kern="0" dirty="0"/>
              <a:t>vote – carried or lost </a:t>
            </a:r>
          </a:p>
          <a:p>
            <a:pPr marL="0" indent="0">
              <a:buNone/>
            </a:pPr>
            <a:endParaRPr lang="en-GB" sz="2200" kern="0" dirty="0"/>
          </a:p>
          <a:p>
            <a:pPr lvl="1">
              <a:buFont typeface="Arial" panose="020B0604020202020204" pitchFamily="34" charset="0"/>
              <a:buChar char="•"/>
            </a:pPr>
            <a:r>
              <a:rPr lang="en-GB" sz="2000" kern="0" dirty="0"/>
              <a:t>If carried – the amendment then becomes the substantive motion and further amendments can be proposed.</a:t>
            </a:r>
          </a:p>
          <a:p>
            <a:pPr lvl="1">
              <a:buFont typeface="Arial" panose="020B0604020202020204" pitchFamily="34" charset="0"/>
              <a:buChar char="•"/>
            </a:pPr>
            <a:r>
              <a:rPr lang="en-GB" sz="2000" kern="0" dirty="0"/>
              <a:t>If lost – you return to the original motion and vote …. Or again a further amendment can be submitted. </a:t>
            </a:r>
          </a:p>
          <a:p>
            <a:pPr marL="0" indent="0">
              <a:buNone/>
            </a:pPr>
            <a:endParaRPr lang="en-GB" sz="2200" i="1" dirty="0"/>
          </a:p>
          <a:p>
            <a:pPr marL="0" indent="0">
              <a:buNone/>
            </a:pPr>
            <a:endParaRPr lang="en-GB" sz="2200" kern="0" dirty="0"/>
          </a:p>
          <a:p>
            <a:pPr marL="0" indent="0">
              <a:buNone/>
            </a:pPr>
            <a:endParaRPr lang="en-GB" kern="0" dirty="0"/>
          </a:p>
          <a:p>
            <a:pPr marL="0" indent="0">
              <a:buNone/>
            </a:pPr>
            <a:endParaRPr lang="en-GB" sz="2800" kern="0" dirty="0"/>
          </a:p>
          <a:p>
            <a:endParaRPr lang="en-GB" kern="0" dirty="0"/>
          </a:p>
        </p:txBody>
      </p:sp>
    </p:spTree>
    <p:extLst>
      <p:ext uri="{BB962C8B-B14F-4D97-AF65-F5344CB8AC3E}">
        <p14:creationId xmlns:p14="http://schemas.microsoft.com/office/powerpoint/2010/main" val="3468519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just" eaLnBrk="1" hangingPunct="1"/>
            <a:r>
              <a:rPr lang="en-GB" dirty="0"/>
              <a:t>Standing Orders</a:t>
            </a:r>
          </a:p>
        </p:txBody>
      </p:sp>
      <p:sp>
        <p:nvSpPr>
          <p:cNvPr id="3075" name="Rectangle 3"/>
          <p:cNvSpPr>
            <a:spLocks noGrp="1" noChangeArrowheads="1"/>
          </p:cNvSpPr>
          <p:nvPr>
            <p:ph type="body" idx="1"/>
          </p:nvPr>
        </p:nvSpPr>
        <p:spPr/>
        <p:txBody>
          <a:bodyPr/>
          <a:lstStyle/>
          <a:p>
            <a:r>
              <a:rPr lang="en-GB" dirty="0"/>
              <a:t>Include provisions required under the Marine and Coastal Access Act 2009, the Devon and Severn Inshore Fisheries and Conservation Order 2010 and the Local Government Act 1972 as well as provisions adopted by the Authority. </a:t>
            </a:r>
          </a:p>
          <a:p>
            <a:r>
              <a:rPr lang="en-GB" dirty="0"/>
              <a:t>Standing Orders will be reviewed annually, normally at the Annual General Meeting.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pPr algn="l"/>
            <a:r>
              <a:rPr lang="en-GB" dirty="0"/>
              <a:t>Example of Amendment</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417638"/>
            <a:ext cx="8640960"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200" dirty="0"/>
              <a:t>Motion that was for debate …….</a:t>
            </a:r>
          </a:p>
          <a:p>
            <a:pPr marL="0" indent="0">
              <a:buNone/>
            </a:pPr>
            <a:endParaRPr lang="en-GB" sz="2200" dirty="0"/>
          </a:p>
          <a:p>
            <a:pPr marL="0" indent="0">
              <a:buNone/>
            </a:pPr>
            <a:r>
              <a:rPr lang="en-GB" sz="2200" dirty="0"/>
              <a:t>That Council ………………</a:t>
            </a:r>
          </a:p>
          <a:p>
            <a:pPr marL="0" indent="0">
              <a:buNone/>
            </a:pPr>
            <a:endParaRPr lang="en-GB" sz="2200" dirty="0"/>
          </a:p>
          <a:p>
            <a:r>
              <a:rPr lang="en-GB" sz="2200" dirty="0"/>
              <a:t>(a)  endorse the spirit of this proposal given the significant environmental concerns relating to the use of neonicotinoids and calls on Government to carefully review its consideration of emergency use applications to ensure consistency with the objectives of the National Pollinator Strategy and the 25 Year Environment Plan; and</a:t>
            </a:r>
          </a:p>
          <a:p>
            <a:pPr marL="0" indent="0">
              <a:buNone/>
            </a:pPr>
            <a:endParaRPr lang="en-GB" sz="2200" dirty="0"/>
          </a:p>
          <a:p>
            <a:r>
              <a:rPr lang="en-GB" sz="2200" dirty="0"/>
              <a:t>(b)  and note that with the new guidance recently received the proposal has been superseded by Government action.</a:t>
            </a:r>
          </a:p>
          <a:p>
            <a:pPr marL="0" indent="0">
              <a:buNone/>
            </a:pPr>
            <a:endParaRPr lang="en-GB" kern="0" dirty="0"/>
          </a:p>
          <a:p>
            <a:pPr marL="0" indent="0">
              <a:buNone/>
            </a:pPr>
            <a:endParaRPr lang="en-GB" sz="2800" kern="0" dirty="0"/>
          </a:p>
          <a:p>
            <a:endParaRPr lang="en-GB" kern="0" dirty="0"/>
          </a:p>
        </p:txBody>
      </p:sp>
    </p:spTree>
    <p:extLst>
      <p:ext uri="{BB962C8B-B14F-4D97-AF65-F5344CB8AC3E}">
        <p14:creationId xmlns:p14="http://schemas.microsoft.com/office/powerpoint/2010/main" val="2787500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143000"/>
          </a:xfrm>
        </p:spPr>
        <p:txBody>
          <a:bodyPr/>
          <a:lstStyle/>
          <a:p>
            <a:pPr algn="l"/>
            <a:r>
              <a:rPr lang="en-GB" dirty="0"/>
              <a:t>Example of Amendment</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417638"/>
            <a:ext cx="8640960" cy="57557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GB" sz="2200" dirty="0"/>
              <a:t>Amendment ……….</a:t>
            </a:r>
          </a:p>
          <a:p>
            <a:pPr marL="0" indent="0">
              <a:buNone/>
            </a:pPr>
            <a:endParaRPr lang="en-GB" sz="2200" dirty="0"/>
          </a:p>
          <a:p>
            <a:pPr marL="0" indent="0">
              <a:buNone/>
            </a:pPr>
            <a:r>
              <a:rPr lang="en-GB" sz="2200" dirty="0"/>
              <a:t>That Council ………………</a:t>
            </a:r>
          </a:p>
          <a:p>
            <a:pPr marL="0" indent="0">
              <a:buNone/>
            </a:pPr>
            <a:endParaRPr lang="en-GB" sz="2200" dirty="0"/>
          </a:p>
          <a:p>
            <a:pPr marL="457200" indent="-457200">
              <a:buAutoNum type="alphaLcParenBoth"/>
            </a:pPr>
            <a:r>
              <a:rPr lang="en-GB" sz="2200" dirty="0"/>
              <a:t>endorse the spirit of this proposal given the significant environmental concerns relating to the use of neonicotinoids and </a:t>
            </a:r>
            <a:r>
              <a:rPr lang="en-GB" sz="2200" dirty="0">
                <a:solidFill>
                  <a:srgbClr val="FF0000"/>
                </a:solidFill>
              </a:rPr>
              <a:t>as such </a:t>
            </a:r>
            <a:r>
              <a:rPr lang="en-GB" sz="2200" dirty="0"/>
              <a:t>calls on Government to </a:t>
            </a:r>
            <a:r>
              <a:rPr lang="en-GB" sz="2200" strike="sngStrike" dirty="0"/>
              <a:t>carefully review its consideration of emergency use applications to ensure consistency with the objectives of the National Pollinator Strategy and the 25 Year Environment Plan</a:t>
            </a:r>
            <a:r>
              <a:rPr lang="en-GB" sz="2200" dirty="0"/>
              <a:t> </a:t>
            </a:r>
            <a:r>
              <a:rPr lang="en-GB" sz="2200" dirty="0">
                <a:solidFill>
                  <a:srgbClr val="FF0000"/>
                </a:solidFill>
              </a:rPr>
              <a:t>urgently and fully ban the use of such chemicals, in line with EU law</a:t>
            </a:r>
            <a:r>
              <a:rPr lang="en-GB" sz="2200" dirty="0"/>
              <a:t>.</a:t>
            </a:r>
          </a:p>
          <a:p>
            <a:pPr marL="457200" indent="-457200">
              <a:buAutoNum type="alphaLcParenBoth"/>
            </a:pPr>
            <a:r>
              <a:rPr lang="en-GB" sz="2200" strike="sngStrike" dirty="0"/>
              <a:t>note that with the new guidance recently received the proposal has been superseded by Government action,</a:t>
            </a:r>
            <a:endParaRPr lang="en-GB" sz="2200" dirty="0"/>
          </a:p>
          <a:p>
            <a:pPr marL="0" indent="0">
              <a:buNone/>
            </a:pPr>
            <a:endParaRPr lang="en-GB" kern="0" dirty="0"/>
          </a:p>
          <a:p>
            <a:endParaRPr lang="en-GB" sz="2800" kern="0" dirty="0"/>
          </a:p>
          <a:p>
            <a:endParaRPr lang="en-GB" kern="0" dirty="0"/>
          </a:p>
        </p:txBody>
      </p:sp>
    </p:spTree>
    <p:extLst>
      <p:ext uri="{BB962C8B-B14F-4D97-AF65-F5344CB8AC3E}">
        <p14:creationId xmlns:p14="http://schemas.microsoft.com/office/powerpoint/2010/main" val="24818119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What Happened……</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417638"/>
            <a:ext cx="8640960" cy="5251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kern="0" dirty="0"/>
              <a:t>The amendment was lost ……. </a:t>
            </a:r>
          </a:p>
          <a:p>
            <a:pPr marL="0" indent="0">
              <a:buNone/>
            </a:pPr>
            <a:endParaRPr lang="en-GB" kern="0" dirty="0"/>
          </a:p>
          <a:p>
            <a:r>
              <a:rPr lang="en-GB" kern="0" dirty="0"/>
              <a:t>No further amendments were brought forward – good practice for the Chair to check there are no further amendments.</a:t>
            </a:r>
          </a:p>
          <a:p>
            <a:pPr marL="0" indent="0">
              <a:buNone/>
            </a:pPr>
            <a:endParaRPr lang="en-GB" kern="0" dirty="0"/>
          </a:p>
          <a:p>
            <a:r>
              <a:rPr lang="en-GB" kern="0" dirty="0"/>
              <a:t>So then the Authority moved to the vote on the substantive motion ……..which was carried. </a:t>
            </a:r>
          </a:p>
          <a:p>
            <a:endParaRPr lang="en-GB" sz="2800" kern="0" dirty="0"/>
          </a:p>
          <a:p>
            <a:endParaRPr lang="en-GB" kern="0" dirty="0"/>
          </a:p>
        </p:txBody>
      </p:sp>
    </p:spTree>
    <p:extLst>
      <p:ext uri="{BB962C8B-B14F-4D97-AF65-F5344CB8AC3E}">
        <p14:creationId xmlns:p14="http://schemas.microsoft.com/office/powerpoint/2010/main" val="3096448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0AA4E-A153-4763-856C-1C8CEE6EB817}"/>
              </a:ext>
            </a:extLst>
          </p:cNvPr>
          <p:cNvSpPr>
            <a:spLocks noGrp="1"/>
          </p:cNvSpPr>
          <p:nvPr>
            <p:ph type="title"/>
          </p:nvPr>
        </p:nvSpPr>
        <p:spPr/>
        <p:txBody>
          <a:bodyPr/>
          <a:lstStyle/>
          <a:p>
            <a:pPr algn="l"/>
            <a:r>
              <a:rPr lang="en-GB" dirty="0"/>
              <a:t>Process Map</a:t>
            </a:r>
          </a:p>
        </p:txBody>
      </p:sp>
      <p:pic>
        <p:nvPicPr>
          <p:cNvPr id="4" name="Content Placeholder 3">
            <a:extLst>
              <a:ext uri="{FF2B5EF4-FFF2-40B4-BE49-F238E27FC236}">
                <a16:creationId xmlns:a16="http://schemas.microsoft.com/office/drawing/2014/main" id="{3AC38976-F8F9-4EEF-9631-70FC688DA921}"/>
              </a:ext>
            </a:extLst>
          </p:cNvPr>
          <p:cNvPicPr>
            <a:picLocks noGrp="1" noChangeAspect="1"/>
          </p:cNvPicPr>
          <p:nvPr>
            <p:ph idx="1"/>
          </p:nvPr>
        </p:nvPicPr>
        <p:blipFill>
          <a:blip r:embed="rId2"/>
          <a:stretch>
            <a:fillRect/>
          </a:stretch>
        </p:blipFill>
        <p:spPr>
          <a:xfrm>
            <a:off x="0" y="1196752"/>
            <a:ext cx="9144000" cy="5616624"/>
          </a:xfrm>
          <a:prstGeom prst="rect">
            <a:avLst/>
          </a:prstGeom>
        </p:spPr>
      </p:pic>
    </p:spTree>
    <p:extLst>
      <p:ext uri="{BB962C8B-B14F-4D97-AF65-F5344CB8AC3E}">
        <p14:creationId xmlns:p14="http://schemas.microsoft.com/office/powerpoint/2010/main" val="1385837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lstStyle/>
          <a:p>
            <a:pPr algn="l"/>
            <a:r>
              <a:rPr lang="en-GB" dirty="0"/>
              <a:t>Procedural Motions </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124744"/>
            <a:ext cx="8640960" cy="5733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dirty="0"/>
              <a:t>Authority Members may put forward procedural motions during a debate….</a:t>
            </a:r>
          </a:p>
          <a:p>
            <a:pPr lvl="1"/>
            <a:r>
              <a:rPr lang="en-GB" dirty="0"/>
              <a:t>refer the matter to Officers or to the Authority or to a Sub-Committee for further consideration</a:t>
            </a:r>
          </a:p>
          <a:p>
            <a:pPr lvl="1"/>
            <a:r>
              <a:rPr lang="en-GB" dirty="0"/>
              <a:t>to withdraw a motion</a:t>
            </a:r>
          </a:p>
          <a:p>
            <a:pPr lvl="1"/>
            <a:r>
              <a:rPr lang="en-GB" dirty="0"/>
              <a:t>to postpone consideration of the matter</a:t>
            </a:r>
          </a:p>
          <a:p>
            <a:pPr lvl="1"/>
            <a:r>
              <a:rPr lang="en-GB" dirty="0"/>
              <a:t> to propose to have a vote</a:t>
            </a:r>
          </a:p>
          <a:p>
            <a:pPr lvl="1"/>
            <a:r>
              <a:rPr lang="en-GB" dirty="0"/>
              <a:t>to adjourn a meeting</a:t>
            </a:r>
          </a:p>
          <a:p>
            <a:pPr lvl="1"/>
            <a:r>
              <a:rPr lang="en-GB" dirty="0"/>
              <a:t>to suspend Standing Orders </a:t>
            </a:r>
          </a:p>
          <a:p>
            <a:r>
              <a:rPr lang="en-GB" dirty="0"/>
              <a:t>Any such motion must be moved and duly seconded and then voted upon. </a:t>
            </a:r>
          </a:p>
          <a:p>
            <a:endParaRPr lang="en-GB" kern="0" dirty="0"/>
          </a:p>
          <a:p>
            <a:endParaRPr lang="en-GB" kern="0" dirty="0"/>
          </a:p>
          <a:p>
            <a:endParaRPr lang="en-GB" sz="2800" kern="0" dirty="0"/>
          </a:p>
          <a:p>
            <a:endParaRPr lang="en-GB" kern="0" dirty="0"/>
          </a:p>
        </p:txBody>
      </p:sp>
    </p:spTree>
    <p:extLst>
      <p:ext uri="{BB962C8B-B14F-4D97-AF65-F5344CB8AC3E}">
        <p14:creationId xmlns:p14="http://schemas.microsoft.com/office/powerpoint/2010/main" val="1472777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lstStyle/>
          <a:p>
            <a:pPr algn="l"/>
            <a:r>
              <a:rPr lang="en-GB" sz="3500" dirty="0"/>
              <a:t>Reconsideration of Decisions</a:t>
            </a:r>
          </a:p>
        </p:txBody>
      </p:sp>
      <p:sp>
        <p:nvSpPr>
          <p:cNvPr id="3" name="Content Placeholder 2"/>
          <p:cNvSpPr>
            <a:spLocks noGrp="1"/>
          </p:cNvSpPr>
          <p:nvPr>
            <p:ph idx="1"/>
          </p:nvPr>
        </p:nvSpPr>
        <p:spPr/>
        <p:txBody>
          <a:bodyPr/>
          <a:lstStyle/>
          <a:p>
            <a:endParaRPr lang="en-GB" dirty="0"/>
          </a:p>
          <a:p>
            <a:endParaRPr lang="en-GB" dirty="0"/>
          </a:p>
        </p:txBody>
      </p:sp>
      <p:sp>
        <p:nvSpPr>
          <p:cNvPr id="4" name="Content Placeholder 2">
            <a:extLst>
              <a:ext uri="{FF2B5EF4-FFF2-40B4-BE49-F238E27FC236}">
                <a16:creationId xmlns:a16="http://schemas.microsoft.com/office/drawing/2014/main" id="{05661D82-BF3C-4036-ACF7-BE388AA9E683}"/>
              </a:ext>
            </a:extLst>
          </p:cNvPr>
          <p:cNvSpPr txBox="1">
            <a:spLocks/>
          </p:cNvSpPr>
          <p:nvPr/>
        </p:nvSpPr>
        <p:spPr bwMode="auto">
          <a:xfrm>
            <a:off x="251520" y="1124744"/>
            <a:ext cx="864096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endParaRPr lang="en-GB" sz="2000" dirty="0"/>
          </a:p>
          <a:p>
            <a:r>
              <a:rPr lang="en-GB" sz="2500" dirty="0"/>
              <a:t>9.36 - No decision agreed by the Authority or a Sub-Committee will normally be reconsidered within six months of the date the decision was made. </a:t>
            </a:r>
          </a:p>
          <a:p>
            <a:pPr marL="0" indent="0">
              <a:buNone/>
            </a:pPr>
            <a:endParaRPr lang="en-GB" sz="2500" dirty="0"/>
          </a:p>
          <a:p>
            <a:r>
              <a:rPr lang="en-GB" sz="2500" dirty="0"/>
              <a:t>9.37 - Where Chair / Chief Officer considers it necessary to reconsider a decision within this period, the background paper relevant to the agenda item will state the reason for considering the matter again and the changes proposed to the agreed resolution. </a:t>
            </a:r>
          </a:p>
          <a:p>
            <a:pPr marL="0" indent="0">
              <a:buNone/>
            </a:pPr>
            <a:endParaRPr lang="en-GB" sz="2500" dirty="0"/>
          </a:p>
        </p:txBody>
      </p:sp>
    </p:spTree>
    <p:extLst>
      <p:ext uri="{BB962C8B-B14F-4D97-AF65-F5344CB8AC3E}">
        <p14:creationId xmlns:p14="http://schemas.microsoft.com/office/powerpoint/2010/main" val="4017386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lstStyle/>
          <a:p>
            <a:pPr algn="l"/>
            <a:r>
              <a:rPr lang="en-GB" sz="5000" dirty="0"/>
              <a:t>Questions</a:t>
            </a:r>
          </a:p>
        </p:txBody>
      </p:sp>
      <p:pic>
        <p:nvPicPr>
          <p:cNvPr id="1029" name="Picture 5" descr="C:\Users\karen.strahan\AppData\Local\Microsoft\Windows\INetCache\IE\LWQBER3L\Twitter_question_mark[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87824" y="1700808"/>
            <a:ext cx="2778794" cy="3832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011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9"/>
            <a:ext cx="8229600" cy="994122"/>
          </a:xfrm>
        </p:spPr>
        <p:txBody>
          <a:bodyPr/>
          <a:lstStyle/>
          <a:p>
            <a:pPr algn="l" eaLnBrk="1" hangingPunct="1"/>
            <a:r>
              <a:rPr lang="en-GB" sz="4000" dirty="0"/>
              <a:t>Agenda Planning </a:t>
            </a:r>
          </a:p>
        </p:txBody>
      </p:sp>
      <p:sp>
        <p:nvSpPr>
          <p:cNvPr id="13315" name="Rectangle 3"/>
          <p:cNvSpPr>
            <a:spLocks noGrp="1" noChangeArrowheads="1"/>
          </p:cNvSpPr>
          <p:nvPr>
            <p:ph type="body" idx="1"/>
          </p:nvPr>
        </p:nvSpPr>
        <p:spPr>
          <a:xfrm>
            <a:off x="425892" y="1289886"/>
            <a:ext cx="8538595" cy="5568114"/>
          </a:xfrm>
        </p:spPr>
        <p:txBody>
          <a:bodyPr/>
          <a:lstStyle/>
          <a:p>
            <a:r>
              <a:rPr lang="en-GB" sz="2700" dirty="0"/>
              <a:t>Any Member may put an item on the agenda  - notice must be given in writing to the Clerk by 9am 8 working days before the date of the meeting. </a:t>
            </a:r>
          </a:p>
          <a:p>
            <a:r>
              <a:rPr lang="en-GB" sz="2700" dirty="0"/>
              <a:t>After publication – no other business should be added.</a:t>
            </a:r>
          </a:p>
          <a:p>
            <a:r>
              <a:rPr lang="en-GB" sz="2700" dirty="0"/>
              <a:t>‘Items requiring urgent attention’ – Chair can decide if there are special circumstances which make a late item a matter of urgency (and allow it to be considered at the meeting)</a:t>
            </a:r>
          </a:p>
          <a:p>
            <a:r>
              <a:rPr lang="en-GB" sz="2700" dirty="0">
                <a:solidFill>
                  <a:srgbClr val="FF0000"/>
                </a:solidFill>
              </a:rPr>
              <a:t>Urgent Items </a:t>
            </a:r>
            <a:r>
              <a:rPr lang="en-GB" sz="2700" dirty="0"/>
              <a:t>– for simply that … not because the deadline has been missed</a:t>
            </a:r>
            <a:endParaRPr lang="en-GB" sz="3100" dirty="0"/>
          </a:p>
          <a:p>
            <a:pPr marL="0" indent="0">
              <a:buNone/>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just" eaLnBrk="1" hangingPunct="1"/>
            <a:r>
              <a:rPr lang="en-GB" dirty="0"/>
              <a:t>Publication of Agenda </a:t>
            </a:r>
          </a:p>
        </p:txBody>
      </p:sp>
      <p:sp>
        <p:nvSpPr>
          <p:cNvPr id="12291" name="Rectangle 3"/>
          <p:cNvSpPr>
            <a:spLocks noGrp="1" noChangeArrowheads="1"/>
          </p:cNvSpPr>
          <p:nvPr>
            <p:ph type="body" idx="1"/>
          </p:nvPr>
        </p:nvSpPr>
        <p:spPr/>
        <p:txBody>
          <a:bodyPr/>
          <a:lstStyle/>
          <a:p>
            <a:r>
              <a:rPr lang="en-GB" dirty="0"/>
              <a:t>Five clear days before the date of the meeting. Copies of agenda / reports posted to the Authority’s website and are available for inspection at the Authority’s office (LGA 1972)</a:t>
            </a:r>
          </a:p>
          <a:p>
            <a:r>
              <a:rPr lang="en-GB" dirty="0"/>
              <a:t>Clear days - excludes the date of the meeting, weekends and public holidays. </a:t>
            </a:r>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t>Part 2 Reports</a:t>
            </a:r>
          </a:p>
        </p:txBody>
      </p:sp>
      <p:sp>
        <p:nvSpPr>
          <p:cNvPr id="3" name="Content Placeholder 2"/>
          <p:cNvSpPr>
            <a:spLocks noGrp="1"/>
          </p:cNvSpPr>
          <p:nvPr>
            <p:ph idx="1"/>
          </p:nvPr>
        </p:nvSpPr>
        <p:spPr>
          <a:xfrm>
            <a:off x="457200" y="1412776"/>
            <a:ext cx="8229600" cy="4713387"/>
          </a:xfrm>
        </p:spPr>
        <p:txBody>
          <a:bodyPr/>
          <a:lstStyle/>
          <a:p>
            <a:r>
              <a:rPr lang="en-GB" dirty="0"/>
              <a:t>Part 2 papers will be marked ‘                Not for Publication' …. all             proceedings of Meetings from            which the public have been excluded (Section 100A(4) of LGA 1972) shall be treated as confidential.</a:t>
            </a:r>
          </a:p>
          <a:p>
            <a:r>
              <a:rPr lang="en-GB" dirty="0"/>
              <a:t>Exemption category will be noted </a:t>
            </a:r>
          </a:p>
        </p:txBody>
      </p:sp>
      <p:pic>
        <p:nvPicPr>
          <p:cNvPr id="7171" name="Picture 3" descr="C:\Users\karen.strahan\AppData\Local\Microsoft\Windows\INetCache\IE\WYYGIFSD\confidentiality[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224" y="1268760"/>
            <a:ext cx="2076450" cy="1809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554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lstStyle/>
          <a:p>
            <a:pPr algn="l"/>
            <a:r>
              <a:rPr lang="en-GB" dirty="0"/>
              <a:t>Minutes</a:t>
            </a:r>
          </a:p>
        </p:txBody>
      </p:sp>
      <p:sp>
        <p:nvSpPr>
          <p:cNvPr id="3" name="Content Placeholder 2"/>
          <p:cNvSpPr>
            <a:spLocks noGrp="1"/>
          </p:cNvSpPr>
          <p:nvPr>
            <p:ph idx="1"/>
          </p:nvPr>
        </p:nvSpPr>
        <p:spPr>
          <a:xfrm>
            <a:off x="457201" y="1242120"/>
            <a:ext cx="8435280" cy="5499248"/>
          </a:xfrm>
        </p:spPr>
        <p:txBody>
          <a:bodyPr/>
          <a:lstStyle/>
          <a:p>
            <a:r>
              <a:rPr lang="en-GB" sz="2800" dirty="0">
                <a:solidFill>
                  <a:srgbClr val="7030A0"/>
                </a:solidFill>
              </a:rPr>
              <a:t>No statutory definition !</a:t>
            </a:r>
          </a:p>
          <a:p>
            <a:r>
              <a:rPr lang="en-GB" sz="2800" dirty="0">
                <a:solidFill>
                  <a:srgbClr val="7030A0"/>
                </a:solidFill>
              </a:rPr>
              <a:t>Basically a simple record of the matter discussed / decision taken ... not a record of who said what or what they might have wished to say.</a:t>
            </a:r>
          </a:p>
          <a:p>
            <a:r>
              <a:rPr lang="en-GB" sz="2800" dirty="0">
                <a:solidFill>
                  <a:srgbClr val="7030A0"/>
                </a:solidFill>
              </a:rPr>
              <a:t>Presented at next meeting for Members to confirm them as an accurate record …… not open to discussion, but can propose corrections where inaccuracies etc </a:t>
            </a:r>
          </a:p>
          <a:p>
            <a:r>
              <a:rPr lang="en-GB" sz="2800" dirty="0">
                <a:solidFill>
                  <a:srgbClr val="7030A0"/>
                </a:solidFill>
              </a:rPr>
              <a:t>Members should not raise matters on the minutes – i.e. no notice will have been given on the Agenda. </a:t>
            </a:r>
          </a:p>
          <a:p>
            <a:endParaRPr lang="en-GB" dirty="0"/>
          </a:p>
          <a:p>
            <a:r>
              <a:rPr lang="en-GB"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1371" y="-94683"/>
            <a:ext cx="1713804" cy="1588763"/>
          </a:xfrm>
          <a:prstGeom prst="rect">
            <a:avLst/>
          </a:prstGeom>
        </p:spPr>
      </p:pic>
      <p:pic>
        <p:nvPicPr>
          <p:cNvPr id="13315" name="Picture 3" descr="C:\Users\karen.strahan\AppData\Local\Microsoft\Windows\INetCache\IE\34OSTQDV\writing-clip-art-8[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0072" y="-94683"/>
            <a:ext cx="1039672" cy="14307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5921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7030A0"/>
                </a:solidFill>
              </a:rPr>
              <a:t>Public Participation</a:t>
            </a:r>
          </a:p>
        </p:txBody>
      </p:sp>
      <p:sp>
        <p:nvSpPr>
          <p:cNvPr id="3" name="Content Placeholder 2"/>
          <p:cNvSpPr>
            <a:spLocks noGrp="1"/>
          </p:cNvSpPr>
          <p:nvPr>
            <p:ph idx="1"/>
          </p:nvPr>
        </p:nvSpPr>
        <p:spPr>
          <a:xfrm>
            <a:off x="457200" y="1600200"/>
            <a:ext cx="8229600" cy="4925144"/>
          </a:xfrm>
        </p:spPr>
        <p:txBody>
          <a:bodyPr/>
          <a:lstStyle/>
          <a:p>
            <a:r>
              <a:rPr lang="en-GB" sz="3000" dirty="0">
                <a:solidFill>
                  <a:srgbClr val="7030A0"/>
                </a:solidFill>
              </a:rPr>
              <a:t>All meetings of the Authority / Sub-Committees, will be open to the public, </a:t>
            </a:r>
            <a:r>
              <a:rPr lang="en-GB" dirty="0"/>
              <a:t> </a:t>
            </a:r>
          </a:p>
          <a:p>
            <a:r>
              <a:rPr lang="en-GB" sz="3000" dirty="0">
                <a:solidFill>
                  <a:srgbClr val="7030A0"/>
                </a:solidFill>
              </a:rPr>
              <a:t>Members of the public may submit written questions or comments for consideration at a meeting……should relate to an item on the agenda and must be submitted by 1200hrs two working days before meeting</a:t>
            </a:r>
          </a:p>
          <a:p>
            <a:r>
              <a:rPr lang="en-GB" sz="3000" dirty="0">
                <a:solidFill>
                  <a:srgbClr val="7030A0"/>
                </a:solidFill>
              </a:rPr>
              <a:t>written response provided and entitled to ask a supplementary question arising from the written answer given. </a:t>
            </a:r>
          </a:p>
          <a:p>
            <a:endParaRPr lang="en-GB" sz="3000" dirty="0">
              <a:solidFill>
                <a:srgbClr val="7030A0"/>
              </a:solidFill>
            </a:endParaRPr>
          </a:p>
          <a:p>
            <a:endParaRPr lang="en-GB" dirty="0">
              <a:solidFill>
                <a:srgbClr val="7030A0"/>
              </a:solidFill>
            </a:endParaRPr>
          </a:p>
        </p:txBody>
      </p:sp>
      <p:pic>
        <p:nvPicPr>
          <p:cNvPr id="3074" name="Picture 2" descr="C:\Users\karen.strahan\AppData\Local\Microsoft\Windows\INetCache\IE\PZ7NFDPP\hands-up-color[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80312" y="1196752"/>
            <a:ext cx="1398190" cy="1438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828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45127" y="-387152"/>
            <a:ext cx="8218487" cy="2016224"/>
          </a:xfrm>
        </p:spPr>
        <p:txBody>
          <a:bodyPr/>
          <a:lstStyle/>
          <a:p>
            <a:pPr algn="l" eaLnBrk="1" hangingPunct="1"/>
            <a:r>
              <a:rPr lang="en-GB" sz="4000" dirty="0"/>
              <a:t>Meeting Etiquette</a:t>
            </a:r>
          </a:p>
        </p:txBody>
      </p:sp>
      <p:sp>
        <p:nvSpPr>
          <p:cNvPr id="15363" name="Rectangle 3"/>
          <p:cNvSpPr>
            <a:spLocks noGrp="1" noChangeArrowheads="1"/>
          </p:cNvSpPr>
          <p:nvPr>
            <p:ph type="body" idx="1"/>
          </p:nvPr>
        </p:nvSpPr>
        <p:spPr>
          <a:xfrm>
            <a:off x="345128" y="1484784"/>
            <a:ext cx="8218487" cy="4752256"/>
          </a:xfrm>
        </p:spPr>
        <p:txBody>
          <a:bodyPr/>
          <a:lstStyle/>
          <a:p>
            <a:pPr marL="342900" lvl="2" indent="-342900" eaLnBrk="1" hangingPunct="1"/>
            <a:endParaRPr lang="en-GB" sz="2000" dirty="0"/>
          </a:p>
          <a:p>
            <a:pPr marL="0" lvl="2" indent="0" eaLnBrk="1" hangingPunct="1">
              <a:buNone/>
            </a:pPr>
            <a:endParaRPr lang="en-GB" sz="2000" dirty="0"/>
          </a:p>
          <a:p>
            <a:pPr marL="0" lvl="2" indent="0" eaLnBrk="1" hangingPunct="1">
              <a:buNone/>
            </a:pPr>
            <a:endParaRPr lang="en-GB" sz="2000" dirty="0"/>
          </a:p>
          <a:p>
            <a:pPr marL="342900" lvl="2" indent="-342900" eaLnBrk="1" hangingPunct="1"/>
            <a:endParaRPr lang="en-GB" sz="2000" dirty="0"/>
          </a:p>
          <a:p>
            <a:pPr marL="0" lvl="2" indent="0" eaLnBrk="1" hangingPunct="1">
              <a:buNone/>
            </a:pPr>
            <a:endParaRPr lang="en-GB" sz="2000" dirty="0"/>
          </a:p>
          <a:p>
            <a:pPr marL="342900" lvl="2" indent="-342900" eaLnBrk="1" hangingPunct="1"/>
            <a:endParaRPr lang="en-GB" sz="2000" dirty="0"/>
          </a:p>
          <a:p>
            <a:pPr marL="342900" lvl="2" indent="-342900" eaLnBrk="1" hangingPunct="1"/>
            <a:endParaRPr lang="en-GB" sz="1800" dirty="0"/>
          </a:p>
          <a:p>
            <a:pPr marL="342900" lvl="2" indent="-342900" eaLnBrk="1" hangingPunct="1"/>
            <a:endParaRPr lang="en-GB" sz="1800" dirty="0"/>
          </a:p>
          <a:p>
            <a:pPr marL="342900" lvl="2" indent="-342900" eaLnBrk="1" hangingPunct="1"/>
            <a:endParaRPr lang="en-GB" sz="1800" dirty="0"/>
          </a:p>
          <a:p>
            <a:pPr marL="342900" lvl="2" indent="-342900" eaLnBrk="1" hangingPunct="1"/>
            <a:endParaRPr lang="en-GB" sz="1800" dirty="0"/>
          </a:p>
          <a:p>
            <a:pPr marL="342900" lvl="2" indent="-342900" eaLnBrk="1" hangingPunct="1"/>
            <a:endParaRPr lang="en-GB" sz="1800" dirty="0"/>
          </a:p>
          <a:p>
            <a:pPr eaLnBrk="1" hangingPunct="1"/>
            <a:endParaRPr lang="en-GB" sz="1800" dirty="0"/>
          </a:p>
        </p:txBody>
      </p:sp>
      <p:sp>
        <p:nvSpPr>
          <p:cNvPr id="4" name="Content Placeholder 2">
            <a:extLst>
              <a:ext uri="{FF2B5EF4-FFF2-40B4-BE49-F238E27FC236}">
                <a16:creationId xmlns:a16="http://schemas.microsoft.com/office/drawing/2014/main" id="{D19AEDCA-E1EA-4669-8806-09746BEC85E1}"/>
              </a:ext>
            </a:extLst>
          </p:cNvPr>
          <p:cNvSpPr txBox="1">
            <a:spLocks/>
          </p:cNvSpPr>
          <p:nvPr/>
        </p:nvSpPr>
        <p:spPr bwMode="auto">
          <a:xfrm>
            <a:off x="345126" y="1562495"/>
            <a:ext cx="8435280" cy="395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endParaRPr lang="en-GB" sz="3000" kern="0" dirty="0"/>
          </a:p>
          <a:p>
            <a:r>
              <a:rPr lang="en-GB" sz="3000" kern="0" dirty="0"/>
              <a:t>Views may differ … but everyone has a right to be heard </a:t>
            </a:r>
          </a:p>
          <a:p>
            <a:pPr marL="0" indent="0">
              <a:buNone/>
            </a:pPr>
            <a:endParaRPr lang="en-GB" sz="3000" kern="0" dirty="0"/>
          </a:p>
          <a:p>
            <a:r>
              <a:rPr lang="en-GB" sz="3000" kern="0" dirty="0"/>
              <a:t>Officer attendance is for advice </a:t>
            </a:r>
          </a:p>
          <a:p>
            <a:pPr marL="0" indent="0">
              <a:buNone/>
            </a:pPr>
            <a:endParaRPr lang="en-GB" sz="3000" kern="0" dirty="0"/>
          </a:p>
          <a:p>
            <a:r>
              <a:rPr lang="en-GB" sz="3000" kern="0" dirty="0"/>
              <a:t>Chairs ruling is final !</a:t>
            </a:r>
          </a:p>
          <a:p>
            <a:endParaRPr lang="en-GB" kern="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3" end="3"/>
                                            </p:txEl>
                                          </p:spTgt>
                                        </p:tgtEl>
                                        <p:attrNameLst>
                                          <p:attrName>style.visibility</p:attrName>
                                        </p:attrNameLst>
                                      </p:cBhvr>
                                      <p:to>
                                        <p:strVal val="visible"/>
                                      </p:to>
                                    </p:set>
                                    <p:animEffect transition="in" filter="fade">
                                      <p:cBhvr>
                                        <p:cTn id="14" dur="1000"/>
                                        <p:tgtEl>
                                          <p:spTgt spid="4">
                                            <p:txEl>
                                              <p:pRg st="3" end="3"/>
                                            </p:txEl>
                                          </p:spTgt>
                                        </p:tgtEl>
                                      </p:cBhvr>
                                    </p:animEffect>
                                    <p:anim calcmode="lin" valueType="num">
                                      <p:cBhvr>
                                        <p:cTn id="1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1000"/>
                                        <p:tgtEl>
                                          <p:spTgt spid="4">
                                            <p:txEl>
                                              <p:pRg st="5" end="5"/>
                                            </p:txEl>
                                          </p:spTgt>
                                        </p:tgtEl>
                                      </p:cBhvr>
                                    </p:animEffect>
                                    <p:anim calcmode="lin" valueType="num">
                                      <p:cBhvr>
                                        <p:cTn id="2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a:solidFill>
                  <a:srgbClr val="7030A0"/>
                </a:solidFill>
              </a:rPr>
              <a:t>Rules of Debate</a:t>
            </a:r>
            <a:br>
              <a:rPr lang="en-GB" dirty="0">
                <a:solidFill>
                  <a:srgbClr val="7030A0"/>
                </a:solidFill>
              </a:rPr>
            </a:br>
            <a:endParaRPr lang="en-GB" dirty="0">
              <a:solidFill>
                <a:srgbClr val="7030A0"/>
              </a:solidFill>
            </a:endParaRPr>
          </a:p>
        </p:txBody>
      </p:sp>
      <p:sp>
        <p:nvSpPr>
          <p:cNvPr id="3" name="Content Placeholder 2"/>
          <p:cNvSpPr>
            <a:spLocks noGrp="1"/>
          </p:cNvSpPr>
          <p:nvPr>
            <p:ph idx="1"/>
          </p:nvPr>
        </p:nvSpPr>
        <p:spPr>
          <a:xfrm>
            <a:off x="251520" y="2708920"/>
            <a:ext cx="8784976" cy="4149080"/>
          </a:xfrm>
        </p:spPr>
        <p:txBody>
          <a:bodyPr/>
          <a:lstStyle/>
          <a:p>
            <a:r>
              <a:rPr lang="en-GB" sz="2800" dirty="0">
                <a:solidFill>
                  <a:srgbClr val="7030A0"/>
                </a:solidFill>
              </a:rPr>
              <a:t>Difference between Council / Authority and Committees i.e. Council – the rules are applied rigidly .. always !</a:t>
            </a:r>
          </a:p>
          <a:p>
            <a:r>
              <a:rPr lang="en-GB" sz="2800" dirty="0">
                <a:solidFill>
                  <a:srgbClr val="7030A0"/>
                </a:solidFill>
              </a:rPr>
              <a:t>Committees – often more informal ..… particularly regarding speaking and length of speeches (DCC not IFCA) ..  (i.e.  can speak sitting down, more than once and not restricted to 5 minutes).</a:t>
            </a:r>
          </a:p>
          <a:p>
            <a:r>
              <a:rPr lang="en-GB" sz="2800" dirty="0">
                <a:solidFill>
                  <a:srgbClr val="7030A0"/>
                </a:solidFill>
              </a:rPr>
              <a:t>Authority Members may only speak more than once on an item at the Chairs discretion.</a:t>
            </a:r>
          </a:p>
          <a:p>
            <a:endParaRPr lang="en-GB" dirty="0"/>
          </a:p>
          <a:p>
            <a:r>
              <a:rPr lang="en-GB" dirty="0"/>
              <a:t> </a:t>
            </a:r>
            <a:endParaRPr lang="en-GB" sz="2800" dirty="0">
              <a:solidFill>
                <a:srgbClr val="7030A0"/>
              </a:solidFill>
            </a:endParaRPr>
          </a:p>
          <a:p>
            <a:endParaRPr lang="en-GB" sz="2800" dirty="0">
              <a:solidFill>
                <a:srgbClr val="7030A0"/>
              </a:solidFill>
            </a:endParaRPr>
          </a:p>
          <a:p>
            <a:endParaRPr lang="en-GB" dirty="0"/>
          </a:p>
        </p:txBody>
      </p:sp>
      <p:pic>
        <p:nvPicPr>
          <p:cNvPr id="9218" name="Picture 2" descr="C:\Users\karen.strahan\AppData\Local\Microsoft\Windows\INetCache\IE\BD2HXF7R\debate%20ar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7" y="1159703"/>
            <a:ext cx="2664296" cy="1581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65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orporatepowerpointtemplate">
  <a:themeElements>
    <a:clrScheme name="corporate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rporatepowerpoint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rporatepowerpoint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rporatepowerpoint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rporatepowerpoint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rporatepowerpoint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rporatepowerpoint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rporatepowerpoint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rporatepowerpoint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rporatepowerpoint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rporatepowerpoint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rporatepowerpoint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rporatepowerpoint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rporatepowerpoint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corporatepowerpointtemplate</Template>
  <TotalTime>2297</TotalTime>
  <Words>1638</Words>
  <Application>Microsoft Office PowerPoint</Application>
  <PresentationFormat>On-screen Show (4:3)</PresentationFormat>
  <Paragraphs>194</Paragraphs>
  <Slides>26</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corporatepowerpointtemplate</vt:lpstr>
      <vt:lpstr> Meetings Procedures </vt:lpstr>
      <vt:lpstr>Standing Orders</vt:lpstr>
      <vt:lpstr>Agenda Planning </vt:lpstr>
      <vt:lpstr>Publication of Agenda </vt:lpstr>
      <vt:lpstr>Part 2 Reports</vt:lpstr>
      <vt:lpstr>Minutes</vt:lpstr>
      <vt:lpstr>Public Participation</vt:lpstr>
      <vt:lpstr>Meeting Etiquette</vt:lpstr>
      <vt:lpstr>Rules of Debate </vt:lpstr>
      <vt:lpstr>Speaking Order at  Meetings</vt:lpstr>
      <vt:lpstr>Consideration of Report </vt:lpstr>
      <vt:lpstr>Overarching Rules of Debate</vt:lpstr>
      <vt:lpstr>Amendments </vt:lpstr>
      <vt:lpstr>Voting</vt:lpstr>
      <vt:lpstr>Voting (Continued)</vt:lpstr>
      <vt:lpstr>Case Study</vt:lpstr>
      <vt:lpstr>Case Study</vt:lpstr>
      <vt:lpstr>Case Study</vt:lpstr>
      <vt:lpstr>Case Study</vt:lpstr>
      <vt:lpstr>Example of Amendment</vt:lpstr>
      <vt:lpstr>Example of Amendment</vt:lpstr>
      <vt:lpstr>What Happened……</vt:lpstr>
      <vt:lpstr>Process Map</vt:lpstr>
      <vt:lpstr>Procedural Motions </vt:lpstr>
      <vt:lpstr>Reconsideration of Decisions</vt:lpstr>
      <vt:lpstr>Questions</vt:lpstr>
    </vt:vector>
  </TitlesOfParts>
  <Company>Devon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russell.taylor</dc:creator>
  <cp:lastModifiedBy>Karen Strahan</cp:lastModifiedBy>
  <cp:revision>127</cp:revision>
  <cp:lastPrinted>2016-12-23T09:53:56Z</cp:lastPrinted>
  <dcterms:created xsi:type="dcterms:W3CDTF">2009-11-24T09:44:35Z</dcterms:created>
  <dcterms:modified xsi:type="dcterms:W3CDTF">2021-07-08T10:25:41Z</dcterms:modified>
</cp:coreProperties>
</file>